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FA0E5-263E-45A1-B21B-1CCB1E746979}" v="12" dt="2021-07-15T11:50:48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E1623-4695-4377-9133-ACEAFDC3AD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7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9765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E1AECB-C57C-4E99-823F-AFD25B497D8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4013" y="1316038"/>
            <a:ext cx="8477250" cy="510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044" name="Text Box 1165"/>
          <p:cNvSpPr txBox="1">
            <a:spLocks noChangeArrowheads="1"/>
          </p:cNvSpPr>
          <p:nvPr userDrawn="1"/>
        </p:nvSpPr>
        <p:spPr bwMode="auto">
          <a:xfrm>
            <a:off x="0" y="6583363"/>
            <a:ext cx="17572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tx2"/>
                </a:solidFill>
              </a:rPr>
              <a:t>Updated:  1 July 2022</a:t>
            </a:r>
          </a:p>
        </p:txBody>
      </p:sp>
    </p:spTree>
    <p:extLst>
      <p:ext uri="{BB962C8B-B14F-4D97-AF65-F5344CB8AC3E}">
        <p14:creationId xmlns:p14="http://schemas.microsoft.com/office/powerpoint/2010/main" val="395329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43" name="Group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31122"/>
              </p:ext>
            </p:extLst>
          </p:nvPr>
        </p:nvGraphicFramePr>
        <p:xfrm>
          <a:off x="71438" y="584200"/>
          <a:ext cx="8991600" cy="6068270"/>
        </p:xfrm>
        <a:graphic>
          <a:graphicData uri="http://schemas.openxmlformats.org/drawingml/2006/table">
            <a:tbl>
              <a:tblPr/>
              <a:tblGrid>
                <a:gridCol w="741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9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Week: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Monday,  1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Tuesday, 2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Wednesday, 3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Thursday, 4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Friday, 5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8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0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61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13314" name="Slide Number Placeholder 3"/>
          <p:cNvSpPr txBox="1">
            <a:spLocks noGrp="1"/>
          </p:cNvSpPr>
          <p:nvPr/>
        </p:nvSpPr>
        <p:spPr bwMode="auto">
          <a:xfrm>
            <a:off x="8610600" y="659765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66FCD6E-B65A-4D8C-89FE-42FC543DC97F}" type="slidenum">
              <a:rPr lang="en-US" sz="1200" b="1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3520" name="Text Box 1066"/>
          <p:cNvSpPr txBox="1">
            <a:spLocks noChangeArrowheads="1"/>
          </p:cNvSpPr>
          <p:nvPr/>
        </p:nvSpPr>
        <p:spPr bwMode="auto">
          <a:xfrm>
            <a:off x="406400" y="2890839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1000</a:t>
            </a:r>
          </a:p>
        </p:txBody>
      </p:sp>
      <p:sp>
        <p:nvSpPr>
          <p:cNvPr id="13521" name="Text Box 1067"/>
          <p:cNvSpPr txBox="1">
            <a:spLocks noChangeArrowheads="1"/>
          </p:cNvSpPr>
          <p:nvPr/>
        </p:nvSpPr>
        <p:spPr bwMode="auto">
          <a:xfrm>
            <a:off x="406400" y="33004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1100</a:t>
            </a:r>
          </a:p>
        </p:txBody>
      </p:sp>
      <p:sp>
        <p:nvSpPr>
          <p:cNvPr id="13522" name="Text Box 1068"/>
          <p:cNvSpPr txBox="1">
            <a:spLocks noChangeArrowheads="1"/>
          </p:cNvSpPr>
          <p:nvPr/>
        </p:nvSpPr>
        <p:spPr bwMode="auto">
          <a:xfrm>
            <a:off x="406400" y="4587876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1400</a:t>
            </a:r>
          </a:p>
        </p:txBody>
      </p:sp>
      <p:sp>
        <p:nvSpPr>
          <p:cNvPr id="13523" name="Text Box 1069"/>
          <p:cNvSpPr txBox="1">
            <a:spLocks noChangeArrowheads="1"/>
          </p:cNvSpPr>
          <p:nvPr/>
        </p:nvSpPr>
        <p:spPr bwMode="auto">
          <a:xfrm>
            <a:off x="406400" y="501650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1500</a:t>
            </a:r>
          </a:p>
        </p:txBody>
      </p:sp>
      <p:sp>
        <p:nvSpPr>
          <p:cNvPr id="13524" name="Text Box 1070"/>
          <p:cNvSpPr txBox="1">
            <a:spLocks noChangeArrowheads="1"/>
          </p:cNvSpPr>
          <p:nvPr/>
        </p:nvSpPr>
        <p:spPr bwMode="auto">
          <a:xfrm>
            <a:off x="406400" y="544195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1600</a:t>
            </a:r>
          </a:p>
        </p:txBody>
      </p:sp>
      <p:sp>
        <p:nvSpPr>
          <p:cNvPr id="13525" name="Text Box 1071"/>
          <p:cNvSpPr txBox="1">
            <a:spLocks noChangeArrowheads="1"/>
          </p:cNvSpPr>
          <p:nvPr/>
        </p:nvSpPr>
        <p:spPr bwMode="auto">
          <a:xfrm>
            <a:off x="406400" y="3741739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1200</a:t>
            </a:r>
          </a:p>
        </p:txBody>
      </p:sp>
      <p:sp>
        <p:nvSpPr>
          <p:cNvPr id="13526" name="Text Box 1072"/>
          <p:cNvSpPr txBox="1">
            <a:spLocks noChangeArrowheads="1"/>
          </p:cNvSpPr>
          <p:nvPr/>
        </p:nvSpPr>
        <p:spPr bwMode="auto">
          <a:xfrm>
            <a:off x="406400" y="586740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1700</a:t>
            </a:r>
          </a:p>
        </p:txBody>
      </p:sp>
      <p:sp>
        <p:nvSpPr>
          <p:cNvPr id="13527" name="Text Box 1073"/>
          <p:cNvSpPr txBox="1">
            <a:spLocks noChangeArrowheads="1"/>
          </p:cNvSpPr>
          <p:nvPr/>
        </p:nvSpPr>
        <p:spPr bwMode="auto">
          <a:xfrm>
            <a:off x="406400" y="4162426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1300</a:t>
            </a:r>
          </a:p>
        </p:txBody>
      </p:sp>
      <p:sp>
        <p:nvSpPr>
          <p:cNvPr id="13528" name="Text Box 1100"/>
          <p:cNvSpPr txBox="1">
            <a:spLocks noChangeArrowheads="1"/>
          </p:cNvSpPr>
          <p:nvPr/>
        </p:nvSpPr>
        <p:spPr bwMode="auto">
          <a:xfrm>
            <a:off x="406400" y="24622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0900</a:t>
            </a:r>
          </a:p>
        </p:txBody>
      </p:sp>
      <p:sp>
        <p:nvSpPr>
          <p:cNvPr id="13529" name="Text Box 1101"/>
          <p:cNvSpPr txBox="1">
            <a:spLocks noChangeArrowheads="1"/>
          </p:cNvSpPr>
          <p:nvPr/>
        </p:nvSpPr>
        <p:spPr bwMode="auto">
          <a:xfrm>
            <a:off x="406400" y="203676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0800</a:t>
            </a:r>
          </a:p>
        </p:txBody>
      </p:sp>
      <p:sp>
        <p:nvSpPr>
          <p:cNvPr id="13530" name="Text Box 1103"/>
          <p:cNvSpPr txBox="1">
            <a:spLocks noChangeArrowheads="1"/>
          </p:cNvSpPr>
          <p:nvPr/>
        </p:nvSpPr>
        <p:spPr bwMode="auto">
          <a:xfrm>
            <a:off x="406400" y="630396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1800</a:t>
            </a:r>
          </a:p>
        </p:txBody>
      </p:sp>
      <p:sp>
        <p:nvSpPr>
          <p:cNvPr id="13531" name="Text Box 1104"/>
          <p:cNvSpPr txBox="1">
            <a:spLocks noChangeArrowheads="1"/>
          </p:cNvSpPr>
          <p:nvPr/>
        </p:nvSpPr>
        <p:spPr bwMode="auto">
          <a:xfrm>
            <a:off x="406400" y="16240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0700</a:t>
            </a:r>
          </a:p>
        </p:txBody>
      </p:sp>
      <p:sp>
        <p:nvSpPr>
          <p:cNvPr id="42" name="TextBox 39"/>
          <p:cNvSpPr txBox="1">
            <a:spLocks noChangeArrowheads="1"/>
          </p:cNvSpPr>
          <p:nvPr/>
        </p:nvSpPr>
        <p:spPr bwMode="auto">
          <a:xfrm>
            <a:off x="2443985" y="2328960"/>
            <a:ext cx="1654551" cy="858221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AY23 NDU Student Orientation</a:t>
            </a:r>
          </a:p>
        </p:txBody>
      </p:sp>
      <p:sp>
        <p:nvSpPr>
          <p:cNvPr id="47" name="TextBox 39"/>
          <p:cNvSpPr txBox="1">
            <a:spLocks noChangeArrowheads="1"/>
          </p:cNvSpPr>
          <p:nvPr/>
        </p:nvSpPr>
        <p:spPr bwMode="auto">
          <a:xfrm>
            <a:off x="819364" y="821299"/>
            <a:ext cx="1654551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Business Casual</a:t>
            </a:r>
          </a:p>
        </p:txBody>
      </p:sp>
      <p:sp>
        <p:nvSpPr>
          <p:cNvPr id="51" name="TextBox 39"/>
          <p:cNvSpPr txBox="1">
            <a:spLocks noChangeArrowheads="1"/>
          </p:cNvSpPr>
          <p:nvPr/>
        </p:nvSpPr>
        <p:spPr bwMode="auto">
          <a:xfrm>
            <a:off x="4122652" y="5956524"/>
            <a:ext cx="1628775" cy="2831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/>
              <a:t>Writing Diagnostic returned to Faculty  (NLT 2359)</a:t>
            </a:r>
          </a:p>
        </p:txBody>
      </p:sp>
      <p:sp>
        <p:nvSpPr>
          <p:cNvPr id="65" name="Text Box 1164"/>
          <p:cNvSpPr txBox="1">
            <a:spLocks noChangeArrowheads="1"/>
          </p:cNvSpPr>
          <p:nvPr/>
        </p:nvSpPr>
        <p:spPr bwMode="auto">
          <a:xfrm>
            <a:off x="0" y="115360"/>
            <a:ext cx="9144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</a:rPr>
              <a:t>AY 2022-2023 First Week of School Plan</a:t>
            </a:r>
          </a:p>
        </p:txBody>
      </p:sp>
      <p:sp>
        <p:nvSpPr>
          <p:cNvPr id="46" name="TextBox 39"/>
          <p:cNvSpPr txBox="1">
            <a:spLocks noChangeArrowheads="1"/>
          </p:cNvSpPr>
          <p:nvPr/>
        </p:nvSpPr>
        <p:spPr bwMode="auto">
          <a:xfrm>
            <a:off x="4122653" y="4249737"/>
            <a:ext cx="1639592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u="sng" dirty="0">
                <a:solidFill>
                  <a:srgbClr val="000000"/>
                </a:solidFill>
              </a:rPr>
              <a:t>Open Time</a:t>
            </a:r>
            <a:endParaRPr lang="en-US" sz="8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1.  Complete Writing Diagnostic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2.  </a:t>
            </a:r>
            <a:r>
              <a:rPr lang="en-US" sz="800" dirty="0"/>
              <a:t>Complete In-processing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/>
              <a:t>3.  IT Support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58" name="TextBox 39"/>
          <p:cNvSpPr txBox="1">
            <a:spLocks noChangeArrowheads="1"/>
          </p:cNvSpPr>
          <p:nvPr/>
        </p:nvSpPr>
        <p:spPr bwMode="auto">
          <a:xfrm>
            <a:off x="2469761" y="4265250"/>
            <a:ext cx="1628775" cy="772197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AY23 NDU Student Orientation</a:t>
            </a:r>
          </a:p>
        </p:txBody>
      </p:sp>
      <p:sp>
        <p:nvSpPr>
          <p:cNvPr id="33" name="TextBox 39"/>
          <p:cNvSpPr txBox="1">
            <a:spLocks noChangeArrowheads="1"/>
          </p:cNvSpPr>
          <p:nvPr/>
        </p:nvSpPr>
        <p:spPr bwMode="auto">
          <a:xfrm>
            <a:off x="4126272" y="6249699"/>
            <a:ext cx="1628775" cy="2831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i="1" dirty="0"/>
              <a:t>Writing Diagnostic Returned to Students (9 August NLT 1300)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9131DB5-5570-43A4-A612-7ADE5E651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883" y="1680153"/>
            <a:ext cx="782288" cy="8748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CIC-Student In Processing and IT Support, Book Issue</a:t>
            </a:r>
            <a:endParaRPr lang="en-US" sz="800" b="1" u="sng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4" name="TextBox 39">
            <a:extLst>
              <a:ext uri="{FF2B5EF4-FFF2-40B4-BE49-F238E27FC236}">
                <a16:creationId xmlns:a16="http://schemas.microsoft.com/office/drawing/2014/main" id="{0E060BC1-AA90-4D5E-ADEB-DDDD43469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2935" y="826513"/>
            <a:ext cx="1654550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 Casual</a:t>
            </a:r>
          </a:p>
        </p:txBody>
      </p:sp>
      <p:sp>
        <p:nvSpPr>
          <p:cNvPr id="49" name="TextBox 39">
            <a:extLst>
              <a:ext uri="{FF2B5EF4-FFF2-40B4-BE49-F238E27FC236}">
                <a16:creationId xmlns:a16="http://schemas.microsoft.com/office/drawing/2014/main" id="{C9537367-6748-494B-9369-CFE2F2A5B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4594" y="5037447"/>
            <a:ext cx="1646021" cy="772196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Electives/ Concentrations Breakout sessions</a:t>
            </a:r>
          </a:p>
        </p:txBody>
      </p:sp>
      <p:sp>
        <p:nvSpPr>
          <p:cNvPr id="50" name="TextBox 39">
            <a:extLst>
              <a:ext uri="{FF2B5EF4-FFF2-40B4-BE49-F238E27FC236}">
                <a16:creationId xmlns:a16="http://schemas.microsoft.com/office/drawing/2014/main" id="{D1145DDC-FFCD-4D3F-93DF-54CB0F48B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982" y="2337728"/>
            <a:ext cx="1636055" cy="857025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AY 23 NDU Health Fair</a:t>
            </a:r>
          </a:p>
        </p:txBody>
      </p:sp>
      <p:sp>
        <p:nvSpPr>
          <p:cNvPr id="52" name="TextBox 39">
            <a:extLst>
              <a:ext uri="{FF2B5EF4-FFF2-40B4-BE49-F238E27FC236}">
                <a16:creationId xmlns:a16="http://schemas.microsoft.com/office/drawing/2014/main" id="{88BCC66A-0DF2-4C5E-838B-C8CB93B26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973" y="4920238"/>
            <a:ext cx="1654551" cy="6090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CIC 6164: Strategic Thinking and Communications (STC)-00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(Issue Writing Diagnostic)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54" name="TextBox 39">
            <a:extLst>
              <a:ext uri="{FF2B5EF4-FFF2-40B4-BE49-F238E27FC236}">
                <a16:creationId xmlns:a16="http://schemas.microsoft.com/office/drawing/2014/main" id="{C57537F7-FB63-4598-BC00-896577059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384" y="4457745"/>
            <a:ext cx="1654551" cy="5238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CIC-NDU 6000: Strategic Leadership Foundations Course Initial Overview (SLFC)-00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(Issue Syllabus)</a:t>
            </a:r>
          </a:p>
        </p:txBody>
      </p:sp>
      <p:sp>
        <p:nvSpPr>
          <p:cNvPr id="35" name="TextBox 39">
            <a:extLst>
              <a:ext uri="{FF2B5EF4-FFF2-40B4-BE49-F238E27FC236}">
                <a16:creationId xmlns:a16="http://schemas.microsoft.com/office/drawing/2014/main" id="{BBAFC0C8-AE68-445E-8813-F995E2991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476" y="3196122"/>
            <a:ext cx="1639592" cy="418465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NDU-Convocation Ceremony</a:t>
            </a:r>
            <a:endParaRPr lang="en-US" sz="800" b="1" u="sng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2" name="TextBox 39">
            <a:extLst>
              <a:ext uri="{FF2B5EF4-FFF2-40B4-BE49-F238E27FC236}">
                <a16:creationId xmlns:a16="http://schemas.microsoft.com/office/drawing/2014/main" id="{89BFA03A-5AFB-4B10-B644-7CB9ADD13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516" y="3598314"/>
            <a:ext cx="1634206" cy="4347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Dean of Students Week 1 Question and Answer Session</a:t>
            </a:r>
          </a:p>
        </p:txBody>
      </p:sp>
      <p:sp>
        <p:nvSpPr>
          <p:cNvPr id="78" name="TextBox 39"/>
          <p:cNvSpPr txBox="1">
            <a:spLocks noChangeArrowheads="1"/>
          </p:cNvSpPr>
          <p:nvPr/>
        </p:nvSpPr>
        <p:spPr bwMode="auto">
          <a:xfrm>
            <a:off x="7414632" y="2126089"/>
            <a:ext cx="1634206" cy="14700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CIC-NDU 6000: Strategic Leadership Foundations Lesson 1</a:t>
            </a:r>
          </a:p>
        </p:txBody>
      </p:sp>
      <p:sp>
        <p:nvSpPr>
          <p:cNvPr id="67" name="TextBox 39">
            <a:extLst>
              <a:ext uri="{FF2B5EF4-FFF2-40B4-BE49-F238E27FC236}">
                <a16:creationId xmlns:a16="http://schemas.microsoft.com/office/drawing/2014/main" id="{F021E3F4-3FC6-4E99-99FE-A7039D3D3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611" y="2109093"/>
            <a:ext cx="834833" cy="1505493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NDU In processing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565503-E62D-4FB8-AF70-4FEC670101A1}"/>
              </a:ext>
            </a:extLst>
          </p:cNvPr>
          <p:cNvSpPr txBox="1"/>
          <p:nvPr/>
        </p:nvSpPr>
        <p:spPr>
          <a:xfrm>
            <a:off x="7959060" y="-6790"/>
            <a:ext cx="1184940" cy="2154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University Event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6BBF821-967C-4448-A587-AE35B19A037D}"/>
              </a:ext>
            </a:extLst>
          </p:cNvPr>
          <p:cNvSpPr txBox="1"/>
          <p:nvPr/>
        </p:nvSpPr>
        <p:spPr>
          <a:xfrm>
            <a:off x="7959060" y="211212"/>
            <a:ext cx="1184940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College Event</a:t>
            </a:r>
          </a:p>
        </p:txBody>
      </p:sp>
      <p:sp>
        <p:nvSpPr>
          <p:cNvPr id="69" name="TextBox 39">
            <a:extLst>
              <a:ext uri="{FF2B5EF4-FFF2-40B4-BE49-F238E27FC236}">
                <a16:creationId xmlns:a16="http://schemas.microsoft.com/office/drawing/2014/main" id="{64A93ABC-0B8E-4BF5-98B0-EF551EEE7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778" y="822822"/>
            <a:ext cx="3330157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Business Casual</a:t>
            </a:r>
          </a:p>
        </p:txBody>
      </p:sp>
      <p:sp>
        <p:nvSpPr>
          <p:cNvPr id="70" name="TextBox 39">
            <a:extLst>
              <a:ext uri="{FF2B5EF4-FFF2-40B4-BE49-F238E27FC236}">
                <a16:creationId xmlns:a16="http://schemas.microsoft.com/office/drawing/2014/main" id="{B8FC2AEC-6C6B-4A50-B39D-61B30BD32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328" y="821299"/>
            <a:ext cx="1654551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 Dress</a:t>
            </a:r>
          </a:p>
        </p:txBody>
      </p:sp>
      <p:sp>
        <p:nvSpPr>
          <p:cNvPr id="71" name="TextBox 39">
            <a:extLst>
              <a:ext uri="{FF2B5EF4-FFF2-40B4-BE49-F238E27FC236}">
                <a16:creationId xmlns:a16="http://schemas.microsoft.com/office/drawing/2014/main" id="{52858D3E-7290-4CF8-B495-680A8BA56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782" y="3357617"/>
            <a:ext cx="1654551" cy="6519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CIC-Dress For Success Professional Development Event</a:t>
            </a:r>
          </a:p>
        </p:txBody>
      </p:sp>
      <p:sp>
        <p:nvSpPr>
          <p:cNvPr id="72" name="TextBox 39">
            <a:extLst>
              <a:ext uri="{FF2B5EF4-FFF2-40B4-BE49-F238E27FC236}">
                <a16:creationId xmlns:a16="http://schemas.microsoft.com/office/drawing/2014/main" id="{3139B650-44E9-44EE-B029-54AA9E9D5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385" y="2944775"/>
            <a:ext cx="1654550" cy="877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CIC Team Building and Student Introductions</a:t>
            </a:r>
          </a:p>
        </p:txBody>
      </p:sp>
      <p:sp>
        <p:nvSpPr>
          <p:cNvPr id="73" name="TextBox 39">
            <a:extLst>
              <a:ext uri="{FF2B5EF4-FFF2-40B4-BE49-F238E27FC236}">
                <a16:creationId xmlns:a16="http://schemas.microsoft.com/office/drawing/2014/main" id="{3DEA8895-4FA5-491A-B034-E3C3808AC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384" y="4981572"/>
            <a:ext cx="1654551" cy="3304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Blackboard Functionality Test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691481B-AA55-4164-BED7-8F78D68DA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635" y="3854958"/>
            <a:ext cx="1636387" cy="1045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CIC-Orientation (Chancellor Welcome, Dean of Student Welcome, Academic Program Overview)</a:t>
            </a:r>
            <a:endParaRPr lang="en-US" sz="800" b="1" u="sng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3" name="TextBox 39">
            <a:extLst>
              <a:ext uri="{FF2B5EF4-FFF2-40B4-BE49-F238E27FC236}">
                <a16:creationId xmlns:a16="http://schemas.microsoft.com/office/drawing/2014/main" id="{8BB9AF28-D2B8-D9EA-AC5C-F7847CC56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6478" y="2124076"/>
            <a:ext cx="1634206" cy="4347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AY 23 COHORT Student Introductions</a:t>
            </a:r>
          </a:p>
        </p:txBody>
      </p:sp>
      <p:sp>
        <p:nvSpPr>
          <p:cNvPr id="45" name="TextBox 39">
            <a:extLst>
              <a:ext uri="{FF2B5EF4-FFF2-40B4-BE49-F238E27FC236}">
                <a16:creationId xmlns:a16="http://schemas.microsoft.com/office/drawing/2014/main" id="{4896E159-56E6-593B-47D7-B2B21AFC1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2333" y="2562695"/>
            <a:ext cx="1634206" cy="3804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Phase 1 Seminar Breakouts</a:t>
            </a:r>
          </a:p>
        </p:txBody>
      </p:sp>
      <p:sp>
        <p:nvSpPr>
          <p:cNvPr id="48" name="TextBox 39">
            <a:extLst>
              <a:ext uri="{FF2B5EF4-FFF2-40B4-BE49-F238E27FC236}">
                <a16:creationId xmlns:a16="http://schemas.microsoft.com/office/drawing/2014/main" id="{284E7E4B-A7EF-DAE8-6E2D-D32595696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3343" y="3838907"/>
            <a:ext cx="1639592" cy="418465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Library Orientation-Seminar 1 and 2</a:t>
            </a:r>
            <a:endParaRPr lang="en-US" sz="800" b="1" u="sng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606A35-DD98-FBF5-66BC-0E684962D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539" y="1480393"/>
            <a:ext cx="1628775" cy="5293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/>
              <a:t>Student Deliverables (email):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/>
              <a:t>-Short and long Bios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/>
              <a:t>-Passport Data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/>
              <a:t>(5 August NLT 0700)</a:t>
            </a:r>
          </a:p>
        </p:txBody>
      </p:sp>
    </p:spTree>
    <p:extLst>
      <p:ext uri="{BB962C8B-B14F-4D97-AF65-F5344CB8AC3E}">
        <p14:creationId xmlns:p14="http://schemas.microsoft.com/office/powerpoint/2010/main" val="285683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43" name="Group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770763"/>
              </p:ext>
            </p:extLst>
          </p:nvPr>
        </p:nvGraphicFramePr>
        <p:xfrm>
          <a:off x="71438" y="584200"/>
          <a:ext cx="8991600" cy="6068270"/>
        </p:xfrm>
        <a:graphic>
          <a:graphicData uri="http://schemas.openxmlformats.org/drawingml/2006/table">
            <a:tbl>
              <a:tblPr/>
              <a:tblGrid>
                <a:gridCol w="741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9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Week: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Monday,  8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Tuesday, 09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Wednesday, 10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Thursday, 11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Friday, 12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4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0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61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13314" name="Slide Number Placeholder 3"/>
          <p:cNvSpPr txBox="1">
            <a:spLocks noGrp="1"/>
          </p:cNvSpPr>
          <p:nvPr/>
        </p:nvSpPr>
        <p:spPr bwMode="auto">
          <a:xfrm>
            <a:off x="8610600" y="659765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66FCD6E-B65A-4D8C-89FE-42FC543DC97F}" type="slidenum">
              <a:rPr lang="en-US" sz="1200" b="1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3520" name="Text Box 1066"/>
          <p:cNvSpPr txBox="1">
            <a:spLocks noChangeArrowheads="1"/>
          </p:cNvSpPr>
          <p:nvPr/>
        </p:nvSpPr>
        <p:spPr bwMode="auto">
          <a:xfrm>
            <a:off x="406400" y="2890839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1000</a:t>
            </a:r>
          </a:p>
        </p:txBody>
      </p:sp>
      <p:sp>
        <p:nvSpPr>
          <p:cNvPr id="13521" name="Text Box 1067"/>
          <p:cNvSpPr txBox="1">
            <a:spLocks noChangeArrowheads="1"/>
          </p:cNvSpPr>
          <p:nvPr/>
        </p:nvSpPr>
        <p:spPr bwMode="auto">
          <a:xfrm>
            <a:off x="406400" y="33004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1100</a:t>
            </a:r>
          </a:p>
        </p:txBody>
      </p:sp>
      <p:sp>
        <p:nvSpPr>
          <p:cNvPr id="13522" name="Text Box 1068"/>
          <p:cNvSpPr txBox="1">
            <a:spLocks noChangeArrowheads="1"/>
          </p:cNvSpPr>
          <p:nvPr/>
        </p:nvSpPr>
        <p:spPr bwMode="auto">
          <a:xfrm>
            <a:off x="406400" y="4587876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1400</a:t>
            </a:r>
          </a:p>
        </p:txBody>
      </p:sp>
      <p:sp>
        <p:nvSpPr>
          <p:cNvPr id="13523" name="Text Box 1069"/>
          <p:cNvSpPr txBox="1">
            <a:spLocks noChangeArrowheads="1"/>
          </p:cNvSpPr>
          <p:nvPr/>
        </p:nvSpPr>
        <p:spPr bwMode="auto">
          <a:xfrm>
            <a:off x="406400" y="501650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1500</a:t>
            </a:r>
          </a:p>
        </p:txBody>
      </p:sp>
      <p:sp>
        <p:nvSpPr>
          <p:cNvPr id="13524" name="Text Box 1070"/>
          <p:cNvSpPr txBox="1">
            <a:spLocks noChangeArrowheads="1"/>
          </p:cNvSpPr>
          <p:nvPr/>
        </p:nvSpPr>
        <p:spPr bwMode="auto">
          <a:xfrm>
            <a:off x="406400" y="544195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1600</a:t>
            </a:r>
          </a:p>
        </p:txBody>
      </p:sp>
      <p:sp>
        <p:nvSpPr>
          <p:cNvPr id="13525" name="Text Box 1071"/>
          <p:cNvSpPr txBox="1">
            <a:spLocks noChangeArrowheads="1"/>
          </p:cNvSpPr>
          <p:nvPr/>
        </p:nvSpPr>
        <p:spPr bwMode="auto">
          <a:xfrm>
            <a:off x="406400" y="3741739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1200</a:t>
            </a:r>
          </a:p>
        </p:txBody>
      </p:sp>
      <p:sp>
        <p:nvSpPr>
          <p:cNvPr id="13526" name="Text Box 1072"/>
          <p:cNvSpPr txBox="1">
            <a:spLocks noChangeArrowheads="1"/>
          </p:cNvSpPr>
          <p:nvPr/>
        </p:nvSpPr>
        <p:spPr bwMode="auto">
          <a:xfrm>
            <a:off x="406400" y="586740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1700</a:t>
            </a:r>
          </a:p>
        </p:txBody>
      </p:sp>
      <p:sp>
        <p:nvSpPr>
          <p:cNvPr id="13527" name="Text Box 1073"/>
          <p:cNvSpPr txBox="1">
            <a:spLocks noChangeArrowheads="1"/>
          </p:cNvSpPr>
          <p:nvPr/>
        </p:nvSpPr>
        <p:spPr bwMode="auto">
          <a:xfrm>
            <a:off x="406400" y="4162426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1300</a:t>
            </a:r>
          </a:p>
        </p:txBody>
      </p:sp>
      <p:sp>
        <p:nvSpPr>
          <p:cNvPr id="13528" name="Text Box 1100"/>
          <p:cNvSpPr txBox="1">
            <a:spLocks noChangeArrowheads="1"/>
          </p:cNvSpPr>
          <p:nvPr/>
        </p:nvSpPr>
        <p:spPr bwMode="auto">
          <a:xfrm>
            <a:off x="406400" y="24622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0900</a:t>
            </a:r>
          </a:p>
        </p:txBody>
      </p:sp>
      <p:sp>
        <p:nvSpPr>
          <p:cNvPr id="13529" name="Text Box 1101"/>
          <p:cNvSpPr txBox="1">
            <a:spLocks noChangeArrowheads="1"/>
          </p:cNvSpPr>
          <p:nvPr/>
        </p:nvSpPr>
        <p:spPr bwMode="auto">
          <a:xfrm>
            <a:off x="406400" y="203676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0800</a:t>
            </a:r>
          </a:p>
        </p:txBody>
      </p:sp>
      <p:sp>
        <p:nvSpPr>
          <p:cNvPr id="13530" name="Text Box 1103"/>
          <p:cNvSpPr txBox="1">
            <a:spLocks noChangeArrowheads="1"/>
          </p:cNvSpPr>
          <p:nvPr/>
        </p:nvSpPr>
        <p:spPr bwMode="auto">
          <a:xfrm>
            <a:off x="406400" y="630396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1800</a:t>
            </a:r>
          </a:p>
        </p:txBody>
      </p:sp>
      <p:sp>
        <p:nvSpPr>
          <p:cNvPr id="65" name="Text Box 1164"/>
          <p:cNvSpPr txBox="1">
            <a:spLocks noChangeArrowheads="1"/>
          </p:cNvSpPr>
          <p:nvPr/>
        </p:nvSpPr>
        <p:spPr bwMode="auto">
          <a:xfrm>
            <a:off x="0" y="115360"/>
            <a:ext cx="9144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</a:rPr>
              <a:t>AY 2022-2023 Second Week of School Plan</a:t>
            </a:r>
          </a:p>
        </p:txBody>
      </p:sp>
      <p:sp>
        <p:nvSpPr>
          <p:cNvPr id="33" name="TextBox 39"/>
          <p:cNvSpPr txBox="1">
            <a:spLocks noChangeArrowheads="1"/>
          </p:cNvSpPr>
          <p:nvPr/>
        </p:nvSpPr>
        <p:spPr bwMode="auto">
          <a:xfrm>
            <a:off x="822813" y="5954713"/>
            <a:ext cx="1628775" cy="2831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/>
              <a:t>Writing Diagnostic Returned to Students (9 August NLT 1300)</a:t>
            </a:r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C0AA1EEF-4752-4F72-9BBB-66E578AAB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630" y="2340471"/>
            <a:ext cx="1639592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2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4" name="TextBox 39">
            <a:extLst>
              <a:ext uri="{FF2B5EF4-FFF2-40B4-BE49-F238E27FC236}">
                <a16:creationId xmlns:a16="http://schemas.microsoft.com/office/drawing/2014/main" id="{63CCD438-AA47-4757-B337-24F5D9FC8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047" y="2338387"/>
            <a:ext cx="1639592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3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8" name="TextBox 39">
            <a:extLst>
              <a:ext uri="{FF2B5EF4-FFF2-40B4-BE49-F238E27FC236}">
                <a16:creationId xmlns:a16="http://schemas.microsoft.com/office/drawing/2014/main" id="{9BF438BB-51D6-4266-AD94-35DC16C0B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2338387"/>
            <a:ext cx="1639592" cy="635902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NDU-Presidents Lecture Series (NDU-PLS)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9" name="TextBox 39">
            <a:extLst>
              <a:ext uri="{FF2B5EF4-FFF2-40B4-BE49-F238E27FC236}">
                <a16:creationId xmlns:a16="http://schemas.microsoft.com/office/drawing/2014/main" id="{8F25AD4B-9807-41C1-B13A-DD0613127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2962274"/>
            <a:ext cx="1639592" cy="655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CIC 6164: Strategic thinking and Communications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Post NDU-PLS Discussions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70" name="TextBox 39">
            <a:extLst>
              <a:ext uri="{FF2B5EF4-FFF2-40B4-BE49-F238E27FC236}">
                <a16:creationId xmlns:a16="http://schemas.microsoft.com/office/drawing/2014/main" id="{BB3D45E6-1A4F-499F-8E01-5F5866DD8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97" y="4908550"/>
            <a:ext cx="1664010" cy="8473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CIC 6164: Strategic Thinking and Communications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Lesson 1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72" name="TextBox 39">
            <a:extLst>
              <a:ext uri="{FF2B5EF4-FFF2-40B4-BE49-F238E27FC236}">
                <a16:creationId xmlns:a16="http://schemas.microsoft.com/office/drawing/2014/main" id="{978E3B99-E614-4692-B1DA-47D5F3705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506" y="3823995"/>
            <a:ext cx="1630133" cy="513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Academic Brownbag: These Statement and Organization of an Academic Paper (optional Event)</a:t>
            </a:r>
          </a:p>
        </p:txBody>
      </p:sp>
      <p:sp>
        <p:nvSpPr>
          <p:cNvPr id="32" name="TextBox 39">
            <a:extLst>
              <a:ext uri="{FF2B5EF4-FFF2-40B4-BE49-F238E27FC236}">
                <a16:creationId xmlns:a16="http://schemas.microsoft.com/office/drawing/2014/main" id="{0EAA124D-5B10-4059-8A43-2E4E6EA6B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3826397"/>
            <a:ext cx="1654551" cy="635903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NDU-Fall Electives open house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36" name="TextBox 39">
            <a:extLst>
              <a:ext uri="{FF2B5EF4-FFF2-40B4-BE49-F238E27FC236}">
                <a16:creationId xmlns:a16="http://schemas.microsoft.com/office/drawing/2014/main" id="{5BA51C55-34F0-4DF8-93C5-92FFB568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96" y="4467337"/>
            <a:ext cx="1654551" cy="4412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NDU/CIC Writing Competition overview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63C1F92-A461-4F69-A2F6-377E5F3CE21B}"/>
              </a:ext>
            </a:extLst>
          </p:cNvPr>
          <p:cNvSpPr txBox="1"/>
          <p:nvPr/>
        </p:nvSpPr>
        <p:spPr>
          <a:xfrm>
            <a:off x="7959060" y="-6790"/>
            <a:ext cx="1184940" cy="21544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University Event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36C96C-C931-45CE-88B5-45E8F8F40538}"/>
              </a:ext>
            </a:extLst>
          </p:cNvPr>
          <p:cNvSpPr txBox="1"/>
          <p:nvPr/>
        </p:nvSpPr>
        <p:spPr>
          <a:xfrm>
            <a:off x="7959060" y="211212"/>
            <a:ext cx="1184940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College Event</a:t>
            </a:r>
          </a:p>
        </p:txBody>
      </p:sp>
      <p:sp>
        <p:nvSpPr>
          <p:cNvPr id="39" name="TextBox 39">
            <a:extLst>
              <a:ext uri="{FF2B5EF4-FFF2-40B4-BE49-F238E27FC236}">
                <a16:creationId xmlns:a16="http://schemas.microsoft.com/office/drawing/2014/main" id="{209622CA-3C07-4ECF-8E89-7C84C8333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062" y="2338387"/>
            <a:ext cx="1654550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4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34" name="TextBox 39">
            <a:extLst>
              <a:ext uri="{FF2B5EF4-FFF2-40B4-BE49-F238E27FC236}">
                <a16:creationId xmlns:a16="http://schemas.microsoft.com/office/drawing/2014/main" id="{91134C3B-A4B1-C4C7-AA36-73EFAC588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2935" y="826513"/>
            <a:ext cx="1654550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 Casual</a:t>
            </a:r>
          </a:p>
        </p:txBody>
      </p:sp>
      <p:sp>
        <p:nvSpPr>
          <p:cNvPr id="42" name="TextBox 39">
            <a:extLst>
              <a:ext uri="{FF2B5EF4-FFF2-40B4-BE49-F238E27FC236}">
                <a16:creationId xmlns:a16="http://schemas.microsoft.com/office/drawing/2014/main" id="{1C38510A-0A99-275A-D5BD-D3F145721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630" y="3838463"/>
            <a:ext cx="1639592" cy="418465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Library Orientation-Seminar 3 and 4</a:t>
            </a:r>
            <a:endParaRPr lang="en-US" sz="800" b="1" u="sng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3" name="TextBox 39">
            <a:extLst>
              <a:ext uri="{FF2B5EF4-FFF2-40B4-BE49-F238E27FC236}">
                <a16:creationId xmlns:a16="http://schemas.microsoft.com/office/drawing/2014/main" id="{66EDB30B-3A19-CFEF-7F9A-607DEE3AE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3248" y="2338387"/>
            <a:ext cx="1654550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5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4" name="TextBox 39">
            <a:extLst>
              <a:ext uri="{FF2B5EF4-FFF2-40B4-BE49-F238E27FC236}">
                <a16:creationId xmlns:a16="http://schemas.microsoft.com/office/drawing/2014/main" id="{19575CD8-C961-A92E-AF1F-D129CE7E3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516" y="3598314"/>
            <a:ext cx="1634206" cy="4347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Dean of Students Week  2 Question and Answer Session</a:t>
            </a:r>
          </a:p>
        </p:txBody>
      </p:sp>
      <p:sp>
        <p:nvSpPr>
          <p:cNvPr id="45" name="TextBox 39">
            <a:extLst>
              <a:ext uri="{FF2B5EF4-FFF2-40B4-BE49-F238E27FC236}">
                <a16:creationId xmlns:a16="http://schemas.microsoft.com/office/drawing/2014/main" id="{6C511865-4899-8B21-F3B4-9CE04A986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965" y="4052041"/>
            <a:ext cx="1654551" cy="1450344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Individual Student Photos (10-minute time blocks-sin up)  Uniform is Dress.  Military will be Class A, Civilians  are in Suit and Tie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6" name="TextBox 39">
            <a:extLst>
              <a:ext uri="{FF2B5EF4-FFF2-40B4-BE49-F238E27FC236}">
                <a16:creationId xmlns:a16="http://schemas.microsoft.com/office/drawing/2014/main" id="{BD600FBA-C572-7A40-F000-42F1F7B4A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096" y="4052041"/>
            <a:ext cx="1654551" cy="1450344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Individual Student Photos (10-minute time blocks-sin up)  Uniform is Dress.  Military will be Class A, Civilians  are in Suit and Tie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06A45EC-84AE-7AA1-9EBC-4478396D3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" y="837157"/>
            <a:ext cx="3330169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Business Casual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28171E2-238D-3AD9-30EC-D7A24FAE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0626" y="833381"/>
            <a:ext cx="1654551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Business Casual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AC66464-3C62-D48C-FC2E-B4D71D26F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840249"/>
            <a:ext cx="1654551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Dress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638D4A2-2E28-3205-C597-CA9F6B436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960" y="5553019"/>
            <a:ext cx="1628775" cy="2831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/>
              <a:t>Student Short and long Bios due (9 August NLT 1300)</a:t>
            </a:r>
          </a:p>
        </p:txBody>
      </p:sp>
    </p:spTree>
    <p:extLst>
      <p:ext uri="{BB962C8B-B14F-4D97-AF65-F5344CB8AC3E}">
        <p14:creationId xmlns:p14="http://schemas.microsoft.com/office/powerpoint/2010/main" val="26724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43" name="Group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100581"/>
              </p:ext>
            </p:extLst>
          </p:nvPr>
        </p:nvGraphicFramePr>
        <p:xfrm>
          <a:off x="71438" y="584200"/>
          <a:ext cx="8991600" cy="6068270"/>
        </p:xfrm>
        <a:graphic>
          <a:graphicData uri="http://schemas.openxmlformats.org/drawingml/2006/table">
            <a:tbl>
              <a:tblPr/>
              <a:tblGrid>
                <a:gridCol w="741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9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Week: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Monday,  15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Tuesday, 16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Wednesday, 17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Thursday, 18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Friday, 19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0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61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13314" name="Slide Number Placeholder 3"/>
          <p:cNvSpPr txBox="1">
            <a:spLocks noGrp="1"/>
          </p:cNvSpPr>
          <p:nvPr/>
        </p:nvSpPr>
        <p:spPr bwMode="auto">
          <a:xfrm>
            <a:off x="8610600" y="659765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66FCD6E-B65A-4D8C-89FE-42FC543DC97F}" type="slidenum">
              <a:rPr lang="en-US" sz="1200" b="1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3520" name="Text Box 1066"/>
          <p:cNvSpPr txBox="1">
            <a:spLocks noChangeArrowheads="1"/>
          </p:cNvSpPr>
          <p:nvPr/>
        </p:nvSpPr>
        <p:spPr bwMode="auto">
          <a:xfrm>
            <a:off x="406400" y="2890839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1000</a:t>
            </a:r>
          </a:p>
        </p:txBody>
      </p:sp>
      <p:sp>
        <p:nvSpPr>
          <p:cNvPr id="13521" name="Text Box 1067"/>
          <p:cNvSpPr txBox="1">
            <a:spLocks noChangeArrowheads="1"/>
          </p:cNvSpPr>
          <p:nvPr/>
        </p:nvSpPr>
        <p:spPr bwMode="auto">
          <a:xfrm>
            <a:off x="406400" y="33004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1100</a:t>
            </a:r>
          </a:p>
        </p:txBody>
      </p:sp>
      <p:sp>
        <p:nvSpPr>
          <p:cNvPr id="13522" name="Text Box 1068"/>
          <p:cNvSpPr txBox="1">
            <a:spLocks noChangeArrowheads="1"/>
          </p:cNvSpPr>
          <p:nvPr/>
        </p:nvSpPr>
        <p:spPr bwMode="auto">
          <a:xfrm>
            <a:off x="406400" y="4587876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1400</a:t>
            </a:r>
          </a:p>
        </p:txBody>
      </p:sp>
      <p:sp>
        <p:nvSpPr>
          <p:cNvPr id="13523" name="Text Box 1069"/>
          <p:cNvSpPr txBox="1">
            <a:spLocks noChangeArrowheads="1"/>
          </p:cNvSpPr>
          <p:nvPr/>
        </p:nvSpPr>
        <p:spPr bwMode="auto">
          <a:xfrm>
            <a:off x="406400" y="501650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1500</a:t>
            </a:r>
          </a:p>
        </p:txBody>
      </p:sp>
      <p:sp>
        <p:nvSpPr>
          <p:cNvPr id="13524" name="Text Box 1070"/>
          <p:cNvSpPr txBox="1">
            <a:spLocks noChangeArrowheads="1"/>
          </p:cNvSpPr>
          <p:nvPr/>
        </p:nvSpPr>
        <p:spPr bwMode="auto">
          <a:xfrm>
            <a:off x="406400" y="544195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1600</a:t>
            </a:r>
          </a:p>
        </p:txBody>
      </p:sp>
      <p:sp>
        <p:nvSpPr>
          <p:cNvPr id="13525" name="Text Box 1071"/>
          <p:cNvSpPr txBox="1">
            <a:spLocks noChangeArrowheads="1"/>
          </p:cNvSpPr>
          <p:nvPr/>
        </p:nvSpPr>
        <p:spPr bwMode="auto">
          <a:xfrm>
            <a:off x="406400" y="3741739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1200</a:t>
            </a:r>
          </a:p>
        </p:txBody>
      </p:sp>
      <p:sp>
        <p:nvSpPr>
          <p:cNvPr id="13526" name="Text Box 1072"/>
          <p:cNvSpPr txBox="1">
            <a:spLocks noChangeArrowheads="1"/>
          </p:cNvSpPr>
          <p:nvPr/>
        </p:nvSpPr>
        <p:spPr bwMode="auto">
          <a:xfrm>
            <a:off x="406400" y="586740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1700</a:t>
            </a:r>
          </a:p>
        </p:txBody>
      </p:sp>
      <p:sp>
        <p:nvSpPr>
          <p:cNvPr id="13527" name="Text Box 1073"/>
          <p:cNvSpPr txBox="1">
            <a:spLocks noChangeArrowheads="1"/>
          </p:cNvSpPr>
          <p:nvPr/>
        </p:nvSpPr>
        <p:spPr bwMode="auto">
          <a:xfrm>
            <a:off x="406400" y="4162426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1300</a:t>
            </a:r>
          </a:p>
        </p:txBody>
      </p:sp>
      <p:sp>
        <p:nvSpPr>
          <p:cNvPr id="13528" name="Text Box 1100"/>
          <p:cNvSpPr txBox="1">
            <a:spLocks noChangeArrowheads="1"/>
          </p:cNvSpPr>
          <p:nvPr/>
        </p:nvSpPr>
        <p:spPr bwMode="auto">
          <a:xfrm>
            <a:off x="406400" y="24622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0900</a:t>
            </a:r>
          </a:p>
        </p:txBody>
      </p:sp>
      <p:sp>
        <p:nvSpPr>
          <p:cNvPr id="13529" name="Text Box 1101"/>
          <p:cNvSpPr txBox="1">
            <a:spLocks noChangeArrowheads="1"/>
          </p:cNvSpPr>
          <p:nvPr/>
        </p:nvSpPr>
        <p:spPr bwMode="auto">
          <a:xfrm>
            <a:off x="406400" y="203676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0800</a:t>
            </a:r>
          </a:p>
        </p:txBody>
      </p:sp>
      <p:sp>
        <p:nvSpPr>
          <p:cNvPr id="13530" name="Text Box 1103"/>
          <p:cNvSpPr txBox="1">
            <a:spLocks noChangeArrowheads="1"/>
          </p:cNvSpPr>
          <p:nvPr/>
        </p:nvSpPr>
        <p:spPr bwMode="auto">
          <a:xfrm>
            <a:off x="406400" y="630396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1800</a:t>
            </a:r>
          </a:p>
        </p:txBody>
      </p:sp>
      <p:sp>
        <p:nvSpPr>
          <p:cNvPr id="65" name="Text Box 1164"/>
          <p:cNvSpPr txBox="1">
            <a:spLocks noChangeArrowheads="1"/>
          </p:cNvSpPr>
          <p:nvPr/>
        </p:nvSpPr>
        <p:spPr bwMode="auto">
          <a:xfrm>
            <a:off x="0" y="115360"/>
            <a:ext cx="9144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</a:rPr>
              <a:t>AY 2022-2023 Third Week of School Plan</a:t>
            </a:r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C0AA1EEF-4752-4F72-9BBB-66E578AAB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630" y="2340471"/>
            <a:ext cx="1639592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6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4" name="TextBox 39">
            <a:extLst>
              <a:ext uri="{FF2B5EF4-FFF2-40B4-BE49-F238E27FC236}">
                <a16:creationId xmlns:a16="http://schemas.microsoft.com/office/drawing/2014/main" id="{63CCD438-AA47-4757-B337-24F5D9FC8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047" y="2338387"/>
            <a:ext cx="1639592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7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8" name="TextBox 39">
            <a:extLst>
              <a:ext uri="{FF2B5EF4-FFF2-40B4-BE49-F238E27FC236}">
                <a16:creationId xmlns:a16="http://schemas.microsoft.com/office/drawing/2014/main" id="{9BF438BB-51D6-4266-AD94-35DC16C0B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2338387"/>
            <a:ext cx="1639592" cy="6359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Chancellors Lecture Series (CIC-CLS)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9" name="TextBox 39">
            <a:extLst>
              <a:ext uri="{FF2B5EF4-FFF2-40B4-BE49-F238E27FC236}">
                <a16:creationId xmlns:a16="http://schemas.microsoft.com/office/drawing/2014/main" id="{8F25AD4B-9807-41C1-B13A-DD0613127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2962274"/>
            <a:ext cx="1639592" cy="655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CIC 6164: Strategic thinking and Communications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Post CIC-CLS Discussions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70" name="TextBox 39">
            <a:extLst>
              <a:ext uri="{FF2B5EF4-FFF2-40B4-BE49-F238E27FC236}">
                <a16:creationId xmlns:a16="http://schemas.microsoft.com/office/drawing/2014/main" id="{BB3D45E6-1A4F-499F-8E01-5F5866DD8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97" y="4908550"/>
            <a:ext cx="1664010" cy="8473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CIC 6164: Strategic Thinking and Communications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Lesson 2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72" name="TextBox 39">
            <a:extLst>
              <a:ext uri="{FF2B5EF4-FFF2-40B4-BE49-F238E27FC236}">
                <a16:creationId xmlns:a16="http://schemas.microsoft.com/office/drawing/2014/main" id="{978E3B99-E614-4692-B1DA-47D5F3705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506" y="3823995"/>
            <a:ext cx="1630133" cy="513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Academic Brownbag: Source Citation and avoiding plagiarism (optional Event)</a:t>
            </a:r>
          </a:p>
        </p:txBody>
      </p:sp>
      <p:sp>
        <p:nvSpPr>
          <p:cNvPr id="36" name="TextBox 39">
            <a:extLst>
              <a:ext uri="{FF2B5EF4-FFF2-40B4-BE49-F238E27FC236}">
                <a16:creationId xmlns:a16="http://schemas.microsoft.com/office/drawing/2014/main" id="{5BA51C55-34F0-4DF8-93C5-92FFB568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96" y="4467337"/>
            <a:ext cx="1654551" cy="4412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NDU/CIC Writing Competition overview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63C1F92-A461-4F69-A2F6-377E5F3CE21B}"/>
              </a:ext>
            </a:extLst>
          </p:cNvPr>
          <p:cNvSpPr txBox="1"/>
          <p:nvPr/>
        </p:nvSpPr>
        <p:spPr>
          <a:xfrm>
            <a:off x="7959060" y="-6790"/>
            <a:ext cx="1184940" cy="21544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University Event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36C96C-C931-45CE-88B5-45E8F8F40538}"/>
              </a:ext>
            </a:extLst>
          </p:cNvPr>
          <p:cNvSpPr txBox="1"/>
          <p:nvPr/>
        </p:nvSpPr>
        <p:spPr>
          <a:xfrm>
            <a:off x="7959060" y="211212"/>
            <a:ext cx="1184940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College Event</a:t>
            </a:r>
          </a:p>
        </p:txBody>
      </p:sp>
      <p:sp>
        <p:nvSpPr>
          <p:cNvPr id="39" name="TextBox 39">
            <a:extLst>
              <a:ext uri="{FF2B5EF4-FFF2-40B4-BE49-F238E27FC236}">
                <a16:creationId xmlns:a16="http://schemas.microsoft.com/office/drawing/2014/main" id="{209622CA-3C07-4ECF-8E89-7C84C8333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062" y="2338387"/>
            <a:ext cx="1654550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8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981AFA-B160-452F-9587-F04610D05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" y="837157"/>
            <a:ext cx="3330169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Business Casual</a:t>
            </a:r>
          </a:p>
        </p:txBody>
      </p:sp>
      <p:sp>
        <p:nvSpPr>
          <p:cNvPr id="34" name="TextBox 39">
            <a:extLst>
              <a:ext uri="{FF2B5EF4-FFF2-40B4-BE49-F238E27FC236}">
                <a16:creationId xmlns:a16="http://schemas.microsoft.com/office/drawing/2014/main" id="{91134C3B-A4B1-C4C7-AA36-73EFAC588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2935" y="826513"/>
            <a:ext cx="1654550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 Casual</a:t>
            </a:r>
          </a:p>
        </p:txBody>
      </p:sp>
      <p:sp>
        <p:nvSpPr>
          <p:cNvPr id="43" name="TextBox 39">
            <a:extLst>
              <a:ext uri="{FF2B5EF4-FFF2-40B4-BE49-F238E27FC236}">
                <a16:creationId xmlns:a16="http://schemas.microsoft.com/office/drawing/2014/main" id="{66EDB30B-3A19-CFEF-7F9A-607DEE3AE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3248" y="2338387"/>
            <a:ext cx="1654550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9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5" name="TextBox 39">
            <a:extLst>
              <a:ext uri="{FF2B5EF4-FFF2-40B4-BE49-F238E27FC236}">
                <a16:creationId xmlns:a16="http://schemas.microsoft.com/office/drawing/2014/main" id="{6C511865-4899-8B21-F3B4-9CE04A986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965" y="4052041"/>
            <a:ext cx="1654551" cy="1450344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Individual Student Photos (10-minute time blocks-sin up)  Uniform is Dress.  Military will be Class A, Civilians  are in Suit and Tie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6" name="TextBox 39">
            <a:extLst>
              <a:ext uri="{FF2B5EF4-FFF2-40B4-BE49-F238E27FC236}">
                <a16:creationId xmlns:a16="http://schemas.microsoft.com/office/drawing/2014/main" id="{BD600FBA-C572-7A40-F000-42F1F7B4A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096" y="4052041"/>
            <a:ext cx="1654551" cy="1450344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Individual Student Photos (10-minute time blocks-sin up)  Uniform is Dress.  Military will be Class A, Civilians  are in Suit and Tie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188B3D-6CF4-74A9-1E4D-79670A31C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0626" y="833381"/>
            <a:ext cx="1654551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Business Casual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4056A75-783C-96DC-260C-36A0CE72D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840249"/>
            <a:ext cx="1654551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Dress</a:t>
            </a:r>
          </a:p>
        </p:txBody>
      </p:sp>
      <p:sp>
        <p:nvSpPr>
          <p:cNvPr id="47" name="TextBox 39">
            <a:extLst>
              <a:ext uri="{FF2B5EF4-FFF2-40B4-BE49-F238E27FC236}">
                <a16:creationId xmlns:a16="http://schemas.microsoft.com/office/drawing/2014/main" id="{D4F17C47-86E0-EFCF-FC42-0FE4AC64B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954" y="4047695"/>
            <a:ext cx="1654551" cy="1450344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Individual Student Photos (10-minute time blocks-sin up)  Uniform is Dress.  Military will be Class A, Civilians  are in Suit and Tie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79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43" name="Group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394598"/>
              </p:ext>
            </p:extLst>
          </p:nvPr>
        </p:nvGraphicFramePr>
        <p:xfrm>
          <a:off x="71438" y="584200"/>
          <a:ext cx="8991600" cy="6068270"/>
        </p:xfrm>
        <a:graphic>
          <a:graphicData uri="http://schemas.openxmlformats.org/drawingml/2006/table">
            <a:tbl>
              <a:tblPr/>
              <a:tblGrid>
                <a:gridCol w="741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9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Week: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Monday,  22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Tuesday, 23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Wednesday, 24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Thursday, 25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Friday, 26 Aug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4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0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61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13314" name="Slide Number Placeholder 3"/>
          <p:cNvSpPr txBox="1">
            <a:spLocks noGrp="1"/>
          </p:cNvSpPr>
          <p:nvPr/>
        </p:nvSpPr>
        <p:spPr bwMode="auto">
          <a:xfrm>
            <a:off x="8610600" y="659765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66FCD6E-B65A-4D8C-89FE-42FC543DC97F}" type="slidenum">
              <a:rPr lang="en-US" sz="1200" b="1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3520" name="Text Box 1066"/>
          <p:cNvSpPr txBox="1">
            <a:spLocks noChangeArrowheads="1"/>
          </p:cNvSpPr>
          <p:nvPr/>
        </p:nvSpPr>
        <p:spPr bwMode="auto">
          <a:xfrm>
            <a:off x="406400" y="2890839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1000</a:t>
            </a:r>
          </a:p>
        </p:txBody>
      </p:sp>
      <p:sp>
        <p:nvSpPr>
          <p:cNvPr id="13521" name="Text Box 1067"/>
          <p:cNvSpPr txBox="1">
            <a:spLocks noChangeArrowheads="1"/>
          </p:cNvSpPr>
          <p:nvPr/>
        </p:nvSpPr>
        <p:spPr bwMode="auto">
          <a:xfrm>
            <a:off x="406400" y="33004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1100</a:t>
            </a:r>
          </a:p>
        </p:txBody>
      </p:sp>
      <p:sp>
        <p:nvSpPr>
          <p:cNvPr id="13522" name="Text Box 1068"/>
          <p:cNvSpPr txBox="1">
            <a:spLocks noChangeArrowheads="1"/>
          </p:cNvSpPr>
          <p:nvPr/>
        </p:nvSpPr>
        <p:spPr bwMode="auto">
          <a:xfrm>
            <a:off x="406400" y="4587876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1400</a:t>
            </a:r>
          </a:p>
        </p:txBody>
      </p:sp>
      <p:sp>
        <p:nvSpPr>
          <p:cNvPr id="13523" name="Text Box 1069"/>
          <p:cNvSpPr txBox="1">
            <a:spLocks noChangeArrowheads="1"/>
          </p:cNvSpPr>
          <p:nvPr/>
        </p:nvSpPr>
        <p:spPr bwMode="auto">
          <a:xfrm>
            <a:off x="406400" y="501650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1500</a:t>
            </a:r>
          </a:p>
        </p:txBody>
      </p:sp>
      <p:sp>
        <p:nvSpPr>
          <p:cNvPr id="13524" name="Text Box 1070"/>
          <p:cNvSpPr txBox="1">
            <a:spLocks noChangeArrowheads="1"/>
          </p:cNvSpPr>
          <p:nvPr/>
        </p:nvSpPr>
        <p:spPr bwMode="auto">
          <a:xfrm>
            <a:off x="406400" y="544195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1600</a:t>
            </a:r>
          </a:p>
        </p:txBody>
      </p:sp>
      <p:sp>
        <p:nvSpPr>
          <p:cNvPr id="13525" name="Text Box 1071"/>
          <p:cNvSpPr txBox="1">
            <a:spLocks noChangeArrowheads="1"/>
          </p:cNvSpPr>
          <p:nvPr/>
        </p:nvSpPr>
        <p:spPr bwMode="auto">
          <a:xfrm>
            <a:off x="406400" y="3741739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1200</a:t>
            </a:r>
          </a:p>
        </p:txBody>
      </p:sp>
      <p:sp>
        <p:nvSpPr>
          <p:cNvPr id="13526" name="Text Box 1072"/>
          <p:cNvSpPr txBox="1">
            <a:spLocks noChangeArrowheads="1"/>
          </p:cNvSpPr>
          <p:nvPr/>
        </p:nvSpPr>
        <p:spPr bwMode="auto">
          <a:xfrm>
            <a:off x="406400" y="5867401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1700</a:t>
            </a:r>
          </a:p>
        </p:txBody>
      </p:sp>
      <p:sp>
        <p:nvSpPr>
          <p:cNvPr id="13527" name="Text Box 1073"/>
          <p:cNvSpPr txBox="1">
            <a:spLocks noChangeArrowheads="1"/>
          </p:cNvSpPr>
          <p:nvPr/>
        </p:nvSpPr>
        <p:spPr bwMode="auto">
          <a:xfrm>
            <a:off x="406400" y="4162426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1300</a:t>
            </a:r>
          </a:p>
        </p:txBody>
      </p:sp>
      <p:sp>
        <p:nvSpPr>
          <p:cNvPr id="13528" name="Text Box 1100"/>
          <p:cNvSpPr txBox="1">
            <a:spLocks noChangeArrowheads="1"/>
          </p:cNvSpPr>
          <p:nvPr/>
        </p:nvSpPr>
        <p:spPr bwMode="auto">
          <a:xfrm>
            <a:off x="406400" y="246221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0900</a:t>
            </a:r>
          </a:p>
        </p:txBody>
      </p:sp>
      <p:sp>
        <p:nvSpPr>
          <p:cNvPr id="13529" name="Text Box 1101"/>
          <p:cNvSpPr txBox="1">
            <a:spLocks noChangeArrowheads="1"/>
          </p:cNvSpPr>
          <p:nvPr/>
        </p:nvSpPr>
        <p:spPr bwMode="auto">
          <a:xfrm>
            <a:off x="406400" y="203676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0800</a:t>
            </a:r>
          </a:p>
        </p:txBody>
      </p:sp>
      <p:sp>
        <p:nvSpPr>
          <p:cNvPr id="13530" name="Text Box 1103"/>
          <p:cNvSpPr txBox="1">
            <a:spLocks noChangeArrowheads="1"/>
          </p:cNvSpPr>
          <p:nvPr/>
        </p:nvSpPr>
        <p:spPr bwMode="auto">
          <a:xfrm>
            <a:off x="406400" y="6303964"/>
            <a:ext cx="346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tIns="18288" rIns="45720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0000"/>
                </a:solidFill>
              </a:rPr>
              <a:t>1800</a:t>
            </a:r>
          </a:p>
        </p:txBody>
      </p:sp>
      <p:sp>
        <p:nvSpPr>
          <p:cNvPr id="65" name="Text Box 1164"/>
          <p:cNvSpPr txBox="1">
            <a:spLocks noChangeArrowheads="1"/>
          </p:cNvSpPr>
          <p:nvPr/>
        </p:nvSpPr>
        <p:spPr bwMode="auto">
          <a:xfrm>
            <a:off x="0" y="115360"/>
            <a:ext cx="9144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</a:rPr>
              <a:t>AY 2022-2023 Fourth Week of School Plan</a:t>
            </a:r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C0AA1EEF-4752-4F72-9BBB-66E578AAB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630" y="2340471"/>
            <a:ext cx="1639592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10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4" name="TextBox 39">
            <a:extLst>
              <a:ext uri="{FF2B5EF4-FFF2-40B4-BE49-F238E27FC236}">
                <a16:creationId xmlns:a16="http://schemas.microsoft.com/office/drawing/2014/main" id="{63CCD438-AA47-4757-B337-24F5D9FC8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047" y="2338387"/>
            <a:ext cx="1639592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11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8" name="TextBox 39">
            <a:extLst>
              <a:ext uri="{FF2B5EF4-FFF2-40B4-BE49-F238E27FC236}">
                <a16:creationId xmlns:a16="http://schemas.microsoft.com/office/drawing/2014/main" id="{9BF438BB-51D6-4266-AD94-35DC16C0B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2338387"/>
            <a:ext cx="1639592" cy="635902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NDU-Presidents Lecture Series (NDU-PLS)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69" name="TextBox 39">
            <a:extLst>
              <a:ext uri="{FF2B5EF4-FFF2-40B4-BE49-F238E27FC236}">
                <a16:creationId xmlns:a16="http://schemas.microsoft.com/office/drawing/2014/main" id="{8F25AD4B-9807-41C1-B13A-DD0613127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2962274"/>
            <a:ext cx="1639592" cy="655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CIC 6164: Strategic thinking and Communications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Post NDU-PLS Discussions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72" name="TextBox 39">
            <a:extLst>
              <a:ext uri="{FF2B5EF4-FFF2-40B4-BE49-F238E27FC236}">
                <a16:creationId xmlns:a16="http://schemas.microsoft.com/office/drawing/2014/main" id="{978E3B99-E614-4692-B1DA-47D5F3705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9856" y="3617912"/>
            <a:ext cx="1654550" cy="8419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Academic Brownbag: Gettysburg Staff Ride Prep Session 1 (Mandatory event)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16 SEP is Staff Ride</a:t>
            </a:r>
          </a:p>
        </p:txBody>
      </p:sp>
      <p:sp>
        <p:nvSpPr>
          <p:cNvPr id="36" name="TextBox 39">
            <a:extLst>
              <a:ext uri="{FF2B5EF4-FFF2-40B4-BE49-F238E27FC236}">
                <a16:creationId xmlns:a16="http://schemas.microsoft.com/office/drawing/2014/main" id="{5BA51C55-34F0-4DF8-93C5-92FFB568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5177" y="5516605"/>
            <a:ext cx="1654551" cy="441214"/>
          </a:xfrm>
          <a:prstGeom prst="rect">
            <a:avLst/>
          </a:prstGeom>
          <a:solidFill>
            <a:srgbClr val="00B0F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</a:rPr>
              <a:t>NDU Scholars Program Proposals are due to Advisor (Self-nominate process)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63C1F92-A461-4F69-A2F6-377E5F3CE21B}"/>
              </a:ext>
            </a:extLst>
          </p:cNvPr>
          <p:cNvSpPr txBox="1"/>
          <p:nvPr/>
        </p:nvSpPr>
        <p:spPr>
          <a:xfrm>
            <a:off x="7959060" y="-6790"/>
            <a:ext cx="1184940" cy="21544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University Event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36C96C-C931-45CE-88B5-45E8F8F40538}"/>
              </a:ext>
            </a:extLst>
          </p:cNvPr>
          <p:cNvSpPr txBox="1"/>
          <p:nvPr/>
        </p:nvSpPr>
        <p:spPr>
          <a:xfrm>
            <a:off x="7959060" y="211212"/>
            <a:ext cx="1184940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College Event</a:t>
            </a:r>
          </a:p>
        </p:txBody>
      </p:sp>
      <p:sp>
        <p:nvSpPr>
          <p:cNvPr id="39" name="TextBox 39">
            <a:extLst>
              <a:ext uri="{FF2B5EF4-FFF2-40B4-BE49-F238E27FC236}">
                <a16:creationId xmlns:a16="http://schemas.microsoft.com/office/drawing/2014/main" id="{209622CA-3C07-4ECF-8E89-7C84C8333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062" y="2338387"/>
            <a:ext cx="1654550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13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34" name="TextBox 39">
            <a:extLst>
              <a:ext uri="{FF2B5EF4-FFF2-40B4-BE49-F238E27FC236}">
                <a16:creationId xmlns:a16="http://schemas.microsoft.com/office/drawing/2014/main" id="{91134C3B-A4B1-C4C7-AA36-73EFAC588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2935" y="826513"/>
            <a:ext cx="1654550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 Casual</a:t>
            </a:r>
          </a:p>
        </p:txBody>
      </p:sp>
      <p:sp>
        <p:nvSpPr>
          <p:cNvPr id="43" name="TextBox 39">
            <a:extLst>
              <a:ext uri="{FF2B5EF4-FFF2-40B4-BE49-F238E27FC236}">
                <a16:creationId xmlns:a16="http://schemas.microsoft.com/office/drawing/2014/main" id="{66EDB30B-3A19-CFEF-7F9A-607DEE3AE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3248" y="2338387"/>
            <a:ext cx="1654550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14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06A45EC-84AE-7AA1-9EBC-4478396D3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" y="837157"/>
            <a:ext cx="3330169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Business Casual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28171E2-238D-3AD9-30EC-D7A24FAE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0626" y="833381"/>
            <a:ext cx="1654551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Business Casual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AC66464-3C62-D48C-FC2E-B4D71D26F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840249"/>
            <a:ext cx="1654551" cy="16004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18288" rIns="27432" bIns="1828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chemeClr val="tx2"/>
                </a:solidFill>
              </a:rPr>
              <a:t>Uniform: Dress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9EEC95-9C4D-8460-5524-6F5695FB1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834" y="4475772"/>
            <a:ext cx="1654550" cy="1279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27432" tIns="18288" rIns="27432" bIns="1828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NDU 6000:  Senior Leadership Foundations Course (SLFC) Lesson 12</a:t>
            </a:r>
            <a:endParaRPr lang="en-US" sz="800" b="1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2628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91D447B0CFAB448ED374348A273D12" ma:contentTypeVersion="2" ma:contentTypeDescription="Create a new document." ma:contentTypeScope="" ma:versionID="67352b9a276cea2a06acde6d39353ac4">
  <xsd:schema xmlns:xsd="http://www.w3.org/2001/XMLSchema" xmlns:xs="http://www.w3.org/2001/XMLSchema" xmlns:p="http://schemas.microsoft.com/office/2006/metadata/properties" xmlns:ns2="69349114-321a-4cea-8365-0c011795658f" targetNamespace="http://schemas.microsoft.com/office/2006/metadata/properties" ma:root="true" ma:fieldsID="054cbd489ab649c7435dad6aa669aea0" ns2:_="">
    <xsd:import namespace="69349114-321a-4cea-8365-0c0117956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349114-321a-4cea-8365-0c0117956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76426E-49A3-4ADD-BB9F-73F710DE665F}"/>
</file>

<file path=customXml/itemProps2.xml><?xml version="1.0" encoding="utf-8"?>
<ds:datastoreItem xmlns:ds="http://schemas.openxmlformats.org/officeDocument/2006/customXml" ds:itemID="{F88FF349-88AA-46D6-9D81-5374EA8A6503}"/>
</file>

<file path=customXml/itemProps3.xml><?xml version="1.0" encoding="utf-8"?>
<ds:datastoreItem xmlns:ds="http://schemas.openxmlformats.org/officeDocument/2006/customXml" ds:itemID="{8DF0AB6A-1414-4403-B9A7-9E40EECE0CF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877</Words>
  <Application>Microsoft Office PowerPoint</Application>
  <PresentationFormat>On-screen Show (4:3)</PresentationFormat>
  <Paragraphs>175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Santoro, Thomas (Col USAF NDU/ES)</dc:creator>
  <cp:lastModifiedBy>Johnson, Larry P CIV US NDU</cp:lastModifiedBy>
  <cp:revision>20</cp:revision>
  <cp:lastPrinted>2020-08-03T16:28:38Z</cp:lastPrinted>
  <dcterms:created xsi:type="dcterms:W3CDTF">2020-07-15T15:31:09Z</dcterms:created>
  <dcterms:modified xsi:type="dcterms:W3CDTF">2022-07-08T13:08:41Z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0x0101001D91D447B0CFAB448ED374348A273D12</vt:lpwstr>
  </property>
</Properties>
</file>